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3999" r:id="rId2"/>
    <p:sldMasterId id="2147484018" r:id="rId3"/>
  </p:sldMasterIdLst>
  <p:notesMasterIdLst>
    <p:notesMasterId r:id="rId44"/>
  </p:notesMasterIdLst>
  <p:sldIdLst>
    <p:sldId id="299" r:id="rId4"/>
    <p:sldId id="256" r:id="rId5"/>
    <p:sldId id="264" r:id="rId6"/>
    <p:sldId id="262" r:id="rId7"/>
    <p:sldId id="257" r:id="rId8"/>
    <p:sldId id="258" r:id="rId9"/>
    <p:sldId id="259" r:id="rId10"/>
    <p:sldId id="260" r:id="rId11"/>
    <p:sldId id="263" r:id="rId12"/>
    <p:sldId id="265" r:id="rId13"/>
    <p:sldId id="266" r:id="rId14"/>
    <p:sldId id="267" r:id="rId15"/>
    <p:sldId id="268" r:id="rId16"/>
    <p:sldId id="273" r:id="rId17"/>
    <p:sldId id="274" r:id="rId18"/>
    <p:sldId id="269" r:id="rId19"/>
    <p:sldId id="270" r:id="rId20"/>
    <p:sldId id="271" r:id="rId21"/>
    <p:sldId id="275" r:id="rId22"/>
    <p:sldId id="285" r:id="rId23"/>
    <p:sldId id="277" r:id="rId24"/>
    <p:sldId id="281" r:id="rId25"/>
    <p:sldId id="282" r:id="rId26"/>
    <p:sldId id="283" r:id="rId27"/>
    <p:sldId id="280" r:id="rId28"/>
    <p:sldId id="286" r:id="rId29"/>
    <p:sldId id="284" r:id="rId30"/>
    <p:sldId id="298" r:id="rId31"/>
    <p:sldId id="287" r:id="rId32"/>
    <p:sldId id="288" r:id="rId33"/>
    <p:sldId id="289" r:id="rId34"/>
    <p:sldId id="290" r:id="rId35"/>
    <p:sldId id="292" r:id="rId36"/>
    <p:sldId id="291" r:id="rId37"/>
    <p:sldId id="294" r:id="rId38"/>
    <p:sldId id="295" r:id="rId39"/>
    <p:sldId id="296" r:id="rId40"/>
    <p:sldId id="300" r:id="rId41"/>
    <p:sldId id="297" r:id="rId42"/>
    <p:sldId id="26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5FFC5"/>
    <a:srgbClr val="E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4" autoAdjust="0"/>
    <p:restoredTop sz="94660"/>
  </p:normalViewPr>
  <p:slideViewPr>
    <p:cSldViewPr>
      <p:cViewPr varScale="1">
        <p:scale>
          <a:sx n="81" d="100"/>
          <a:sy n="81" d="100"/>
        </p:scale>
        <p:origin x="16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2F515-3F17-42E7-A735-15A0E7A06BF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B56E2-B2B2-44D4-A89B-F4D4FBFD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B56E2-B2B2-44D4-A89B-F4D4FBFD5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B56E2-B2B2-44D4-A89B-F4D4FBFD5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8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9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6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0428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5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6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54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14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1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8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10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5126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2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2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0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10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8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5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5227-9D04-4D1F-B4F6-E1BA52D8F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367FF-7855-4655-9A00-C7774A961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1CB3-4B8D-4253-9125-738E606F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D6E0-5DE0-4A68-BC5A-F5FDF516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525F-C3FF-4884-8804-884FBCE1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7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FE70-E388-4B50-B1B8-9B68B260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1C53-0C11-4ABA-8F98-56E505E8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055B9-A1F6-499D-A2AF-D5BEA878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CA53-3063-4E64-A99A-0A31BB8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2B66-BEA4-46A5-8A20-A2EA0408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4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8E7C-0026-499C-B5F6-86E8FFCF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BEB0E-77EB-4162-8895-3B33121D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0B99-DBCA-459E-81FB-8BA32DBC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1FD4-F334-4565-81C4-4DFF6697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14360-4083-4788-96DA-909D83AF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3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3250-F7FE-4C85-80C0-105DF7E4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C836-93F4-4C7B-BF77-1F5E0773E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EEA74-7972-4CD2-89B8-0592D7D6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733F7-B0AB-49B0-ADE9-7E4916AD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E59F-F1E7-407D-ADCB-3C3DC5A1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3C6E-9C03-4362-A832-6C8772FD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4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1E8C-DAFB-4E9F-B07F-D0B508A5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F681C-9191-4C9C-9417-B1CC3CF1F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D45AA-8E6F-4A48-B7AF-E3095A49F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DFDC0-56D9-418B-9CE9-6516D84DD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4D4E0-01CA-4BE2-897D-3F2E7E4F4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1515B-2989-446B-A112-F24E3D3B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245C3-2A40-4257-9CA1-F01DBD46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5E132-9ACA-4882-8EDF-31CC31B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68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DFC7-8990-4DD2-8538-C64B644F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6EAA1-0A35-4763-87B5-E21AF19F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4BE45-EBEB-4617-A829-11CB7C12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F568-BB03-4DE9-A7C8-099B292E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189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2E710-146A-47DC-BDE2-EC8D66E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4B52B-84D2-4B1C-81B5-C4791262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4E69-2185-42FA-B12C-0475CBBA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6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AF1E-7B38-4E17-9564-E4DAF711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EF9A9-5A15-4BAF-A07F-39CD47BFC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E4D6-651E-4C8A-AB69-EB3FDB8CC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2A817-6F23-4967-A53C-8397D7D2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4E71-A267-458C-9692-8FB6C4E8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5459-DAC4-4D68-9275-7425F577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15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FB12-8406-449D-BC2D-BB8E3E5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3A1EE-B306-4883-9CE2-A5EF1A2A1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EA0F0-438E-45C6-88C0-9AFD113DF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FBB9A-ABD2-4C1D-9E9A-7F9813C5A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3D218-B2D8-4F9B-B69F-C0C613FB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154A-5A40-48DB-9EA8-8D1C5D5B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50BA-B59B-476D-965F-C2D2AE98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829A1-8EC7-4CDF-AA25-9731D822C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39671-8306-40B0-B33A-20B96B60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EB33-8994-4634-9555-E5678D0E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AEB5-B44C-4C5C-8C4B-CD08C8FA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6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8D94-077E-402B-8510-7BAD7692F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2EA8-A886-4202-AA2F-EE619EBD9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EE8A-B9AA-49E4-AAA8-99BCEBF2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606EB-8ADA-4DBD-9A0A-6C74DD7D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A25CA-2E87-466D-A402-1BD40F25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45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8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0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6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F6877-C006-4B4E-89BF-6ACB8A84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41303-5085-4777-9A39-7A1BC57C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AB4A-06F8-4C4C-809D-0E9A7AA94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50CB-7243-40F2-8592-F0FFA2E6F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66173-B338-409B-A904-B809904D5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0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7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microsoft.com/office/2007/relationships/hdphoto" Target="../media/hdphoto1.wdp"/><Relationship Id="rId4" Type="http://schemas.openxmlformats.org/officeDocument/2006/relationships/image" Target="../media/image46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7.png"/><Relationship Id="rId7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microsoft.com/office/2007/relationships/hdphoto" Target="../media/hdphoto1.wdp"/><Relationship Id="rId5" Type="http://schemas.openxmlformats.org/officeDocument/2006/relationships/image" Target="../media/image84.png"/><Relationship Id="rId10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youtu.be/JrDWDWqv1Hg" TargetMode="Externa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2.png"/><Relationship Id="rId7" Type="http://schemas.openxmlformats.org/officeDocument/2006/relationships/image" Target="../media/image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ym.openai.com/" TargetMode="External"/><Relationship Id="rId12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7.png"/><Relationship Id="rId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88908-8873-4668-B560-474D5319A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899124" cy="3505200"/>
          </a:xfrm>
        </p:spPr>
      </p:pic>
    </p:spTree>
    <p:extLst>
      <p:ext uri="{BB962C8B-B14F-4D97-AF65-F5344CB8AC3E}">
        <p14:creationId xmlns:p14="http://schemas.microsoft.com/office/powerpoint/2010/main" val="345554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DA9B-C465-485D-AD54-F481DB9E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معرفی تابع ارزش حرکت و ارزش حالت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0555-94C3-4BAE-B521-BF4EAA91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32" y="4271065"/>
            <a:ext cx="3463122" cy="811953"/>
          </a:xfrm>
        </p:spPr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58EA3-5C77-499B-9CB6-835BFA9FB13A}"/>
              </a:ext>
            </a:extLst>
          </p:cNvPr>
          <p:cNvSpPr/>
          <p:nvPr/>
        </p:nvSpPr>
        <p:spPr>
          <a:xfrm>
            <a:off x="4114800" y="1896343"/>
            <a:ext cx="51054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45E5-3102-4A68-A986-F27603C4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9" y="3204696"/>
            <a:ext cx="3451225" cy="58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719AD-61DA-452E-8E44-D1FE39CC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343400"/>
            <a:ext cx="4778619" cy="6672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D25E13-1F49-4DB2-A2D5-6331C62FF4AB}"/>
              </a:ext>
            </a:extLst>
          </p:cNvPr>
          <p:cNvSpPr txBox="1">
            <a:spLocks/>
          </p:cNvSpPr>
          <p:nvPr/>
        </p:nvSpPr>
        <p:spPr>
          <a:xfrm>
            <a:off x="272532" y="3010532"/>
            <a:ext cx="3304803" cy="9695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State-value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D03FA-8028-4339-AF87-0A41B501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22104"/>
            <a:ext cx="4876800" cy="3205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3E2424-E41E-45C4-9D8D-8D8117C3D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624" y="3495287"/>
                <a:ext cx="3304803" cy="96951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Bellman Expectation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3E2424-E41E-45C4-9D8D-8D8117C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4" y="3495287"/>
                <a:ext cx="3304803" cy="969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390508B-D13D-4108-AFAB-D41B8E0E3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91" y="4677041"/>
                <a:ext cx="3304803" cy="96951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Bellman Expectation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390508B-D13D-4108-AFAB-D41B8E0E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1" y="4677041"/>
                <a:ext cx="3304803" cy="9695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57F91B2-519E-4269-BB4B-B34C1ADB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469" y="2971333"/>
            <a:ext cx="3806079" cy="3411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7F71F-3AC1-44CB-A001-7576E0C27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2125" y="2700796"/>
            <a:ext cx="4666236" cy="3571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88286-F40F-44AB-9BAC-D54DAAD4C904}"/>
              </a:ext>
            </a:extLst>
          </p:cNvPr>
          <p:cNvSpPr txBox="1"/>
          <p:nvPr/>
        </p:nvSpPr>
        <p:spPr>
          <a:xfrm>
            <a:off x="6984054" y="1996890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chemeClr val="accent1"/>
                </a:solidFill>
                <a:cs typeface="B Koodak" panose="00000700000000000000" pitchFamily="2" charset="-78"/>
              </a:rPr>
              <a:t>ترکیب دو معادله</a:t>
            </a:r>
            <a:endParaRPr lang="en-US" sz="2400" dirty="0">
              <a:solidFill>
                <a:schemeClr val="accent1"/>
              </a:solidFill>
              <a:cs typeface="B Koodak" panose="00000700000000000000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0A1BE-A898-496D-910D-0F79865D4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669" y="2900154"/>
            <a:ext cx="4821661" cy="3482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1CFB28-8FBD-4376-9347-854D37FF6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F18E9D-2845-4D5A-B87F-DAB2CA1C1567}"/>
              </a:ext>
            </a:extLst>
          </p:cNvPr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822E7B0-57DB-4378-B441-B368218F3F40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51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4" grpId="0" animBg="1"/>
      <p:bldP spid="7" grpId="0"/>
      <p:bldP spid="7" grpId="1"/>
      <p:bldP spid="9" grpId="0"/>
      <p:bldP spid="9" grpId="1"/>
      <p:bldP spid="9" grpId="2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D11C-CDF9-45B9-A535-4AB05627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 policy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F2C6-932C-4E5D-BC1A-F30364BC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617DA-1733-4917-B35E-62C2CC75A58A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7FB29-2267-4AF5-ACBF-D8F50C9D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066"/>
            <a:ext cx="4015154" cy="2327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3162E-A88D-4DFF-A2BF-7604F5FA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13" y="4431924"/>
            <a:ext cx="1881551" cy="2396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E75C0-D045-4D5A-A393-55D0E97C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54" y="2222287"/>
            <a:ext cx="5075360" cy="960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CD5DB-8ADD-4E63-BACE-3AFD690A2D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3111710"/>
            <a:ext cx="4722685" cy="1464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B028B-AAEB-4440-BE24-D89447C80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360" y="5660635"/>
            <a:ext cx="5768840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6677C-26FB-4A0E-BB9E-0BFF481D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292" y="4746356"/>
            <a:ext cx="4724809" cy="883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0821B1-B602-4DC6-A269-C729255546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8EED58-E915-4859-BD1A-17626106607A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025CBCA-A5EF-4DBA-9AD9-CC6F8369BA74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5522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BDA5B-7B30-4B46-B349-BDC8CC1D45DF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784FC-E025-49CF-9899-2C4F1B21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040846"/>
            <a:ext cx="3810000" cy="252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13623E-4859-42D3-B715-50552D83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Q-Value iteration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90EC4-0764-4C09-B4D0-10FBCAFA84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74621"/>
            <a:ext cx="7750212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A25C-C77D-4F40-A750-75131E38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400" y="3075885"/>
            <a:ext cx="3688400" cy="89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5EF7DD-C532-413B-832F-4142ED935C61}"/>
              </a:ext>
            </a:extLst>
          </p:cNvPr>
          <p:cNvSpPr txBox="1"/>
          <p:nvPr/>
        </p:nvSpPr>
        <p:spPr>
          <a:xfrm>
            <a:off x="374711" y="5790458"/>
            <a:ext cx="561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Greedy in the Limit with Infinite Exploration (GLIE)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A97B0-14FB-4FDE-9223-892DB47F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2" y="5749499"/>
            <a:ext cx="2720576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EB4A2E-E2D8-4A93-86BA-35154DECEA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FA66F6-30BA-4B91-B0E5-FB8901C8B7F7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706FB55-0CDB-4726-BCCD-BAD2944578B1}"/>
              </a:ext>
            </a:extLst>
          </p:cNvPr>
          <p:cNvSpPr/>
          <p:nvPr/>
        </p:nvSpPr>
        <p:spPr>
          <a:xfrm>
            <a:off x="76200" y="152400"/>
            <a:ext cx="458073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FB8B4-6233-4512-9C6D-885240ED26CF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36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AD791D-EB4E-4BC5-9671-43F0FF8B0FE8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0C2A5-FC7C-4665-91F4-BB8EF18D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E1D52-250D-401D-B626-038CB039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723" y="2382031"/>
            <a:ext cx="9106689" cy="3802710"/>
          </a:xfrm>
          <a:prstGeom prst="rect">
            <a:avLst/>
          </a:prstGeom>
        </p:spPr>
      </p:pic>
      <p:sp>
        <p:nvSpPr>
          <p:cNvPr id="6" name="Action Button: Get Information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E1B7FEF-8252-4E2B-8942-14041555E68F}"/>
              </a:ext>
            </a:extLst>
          </p:cNvPr>
          <p:cNvSpPr/>
          <p:nvPr/>
        </p:nvSpPr>
        <p:spPr>
          <a:xfrm>
            <a:off x="8566639" y="6324600"/>
            <a:ext cx="381000" cy="3048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C4933-CD8B-411D-9640-79C966D0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09189"/>
            <a:ext cx="6629400" cy="39483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3EF01-5B1E-4D8D-8834-58B9D9AFE0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070859-EA32-4677-BA14-F84836CEBA4D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0C3349-8D2B-42BD-9BC3-51A03BAD29DC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A3E11-7DD9-4BBB-B282-4CBB5945B3BB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149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68AD-E6A2-49E9-9EA1-E15EC495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محیط شبیه سازی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E596D-6D25-4837-BD89-DDAA97475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657600"/>
            <a:ext cx="79248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67C0B-D030-4400-B9B8-2ECC46073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666" y="4047135"/>
            <a:ext cx="304800" cy="59253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07C3F9-79E1-4157-A6F5-9BADA1B20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77" y="2209800"/>
            <a:ext cx="6509825" cy="4114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A3587-85B0-4441-B9F6-55FECCB984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C0091-CE02-4AC7-B4BE-41CA1B27A48F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EF8A472-7B36-49AA-A61B-CCDAFFFCC275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82492-BECB-4335-AA6F-5ADE12153E7D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1156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0.80086 -3.33333E-6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19E07E-28CE-4B03-98AA-133066D04F9E}"/>
              </a:ext>
            </a:extLst>
          </p:cNvPr>
          <p:cNvSpPr/>
          <p:nvPr/>
        </p:nvSpPr>
        <p:spPr>
          <a:xfrm>
            <a:off x="0" y="2667000"/>
            <a:ext cx="9220200" cy="3581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61956-876F-49D2-8A91-34D2EDBF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محیط شبیه سازی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85635-E81A-4EE5-A205-65B80BB0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9" y="3261615"/>
            <a:ext cx="960512" cy="186723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92C7E-A9AB-478F-935A-BC3ADD51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31668"/>
            <a:ext cx="6353826" cy="132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10931-F05E-4E40-9CF6-BEFF1F2D4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37" y="3429000"/>
            <a:ext cx="8638781" cy="234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C12AA-387F-4A61-830D-5441C98B8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298010"/>
            <a:ext cx="8959453" cy="2569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5A688-A151-493A-9C48-01DEDB3498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A4154-4062-4268-9603-F75BC125FC68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20A86E8-C952-4C80-B20E-F9838A2118E9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29B03-2B63-4FEF-B125-54AEE53C0854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00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EB88-C443-41C3-9E4B-6B0D50C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513978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</a:t>
            </a:r>
            <a:r>
              <a:rPr lang="fa-IR" dirty="0" err="1"/>
              <a:t>فضاها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E67-B2F1-474D-95A5-43751D22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2286000"/>
            <a:ext cx="3381000" cy="3636510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>
                <a:cs typeface="B Koodak" panose="00000700000000000000" pitchFamily="2" charset="-78"/>
              </a:rPr>
              <a:t>تعریف فضای مشاهده  </a:t>
            </a:r>
            <a:r>
              <a:rPr lang="en-US" sz="2000" dirty="0">
                <a:cs typeface="B Koodak" panose="00000700000000000000" pitchFamily="2" charset="-78"/>
              </a:rPr>
              <a:t> :</a:t>
            </a:r>
            <a:endParaRPr lang="fa-IR" sz="2000" dirty="0">
              <a:cs typeface="B Koodak" panose="00000700000000000000" pitchFamily="2" charset="-78"/>
            </a:endParaRPr>
          </a:p>
          <a:p>
            <a:pPr algn="r" rtl="1"/>
            <a:endParaRPr lang="en-US" sz="2000" dirty="0">
              <a:cs typeface="B Koodak" panose="00000700000000000000" pitchFamily="2" charset="-78"/>
            </a:endParaRPr>
          </a:p>
          <a:p>
            <a:pPr algn="r" rtl="1"/>
            <a:endParaRPr lang="fa-IR" sz="2000" dirty="0">
              <a:cs typeface="B Koodak" panose="00000700000000000000" pitchFamily="2" charset="-78"/>
            </a:endParaRPr>
          </a:p>
          <a:p>
            <a:pPr algn="r" rtl="1"/>
            <a:r>
              <a:rPr lang="fa-IR" sz="2000" dirty="0">
                <a:cs typeface="B Koodak" panose="00000700000000000000" pitchFamily="2" charset="-78"/>
              </a:rPr>
              <a:t>تعریف فضای حرکت</a:t>
            </a:r>
            <a:r>
              <a:rPr lang="en-US" sz="2000" dirty="0">
                <a:cs typeface="B Koodak" panose="00000700000000000000" pitchFamily="2" charset="-78"/>
              </a:rPr>
              <a:t> </a:t>
            </a:r>
            <a:r>
              <a:rPr lang="fa-IR" sz="2000" dirty="0">
                <a:cs typeface="B Koodak" panose="00000700000000000000" pitchFamily="2" charset="-78"/>
              </a:rPr>
              <a:t>    :</a:t>
            </a:r>
          </a:p>
          <a:p>
            <a:pPr algn="r" rtl="1"/>
            <a:endParaRPr lang="fa-IR" sz="2000" dirty="0">
              <a:cs typeface="B Koodak" panose="00000700000000000000" pitchFamily="2" charset="-78"/>
            </a:endParaRPr>
          </a:p>
          <a:p>
            <a:pPr algn="r" rtl="1"/>
            <a:endParaRPr lang="en-US" sz="2000" dirty="0">
              <a:cs typeface="B Koodak" panose="000007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71EB4-3836-4F4E-9476-3007A04EBF17}"/>
              </a:ext>
            </a:extLst>
          </p:cNvPr>
          <p:cNvSpPr txBox="1">
            <a:spLocks/>
          </p:cNvSpPr>
          <p:nvPr/>
        </p:nvSpPr>
        <p:spPr>
          <a:xfrm>
            <a:off x="-28200" y="2222287"/>
            <a:ext cx="5514600" cy="36365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dirty="0">
                <a:latin typeface="Consolas" panose="020B0609020204030204" pitchFamily="49" charset="0"/>
              </a:rPr>
              <a:t>Box(shape= (1, 38), </a:t>
            </a:r>
            <a:r>
              <a:rPr lang="en-US" dirty="0" err="1">
                <a:latin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</a:rPr>
              <a:t>=np.float16) </a:t>
            </a:r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en-US" dirty="0">
              <a:latin typeface="Consolas" panose="020B0609020204030204" pitchFamily="49" charset="0"/>
            </a:endParaRPr>
          </a:p>
          <a:p>
            <a:pPr algn="r" rtl="1"/>
            <a:endParaRPr lang="fa-IR" dirty="0">
              <a:latin typeface="Consolas" panose="020B0609020204030204" pitchFamily="49" charset="0"/>
            </a:endParaRPr>
          </a:p>
          <a:p>
            <a:pPr algn="r" rtl="1"/>
            <a:r>
              <a:rPr lang="en-US" dirty="0">
                <a:latin typeface="Consolas" panose="020B0609020204030204" pitchFamily="49" charset="0"/>
              </a:rPr>
              <a:t>Discrete(6)</a:t>
            </a:r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2BAA8-C586-4597-9D45-541FBF7E4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AF4A8-91A4-465A-9A97-E9BB84C80A0B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6BB34B-D057-43C3-8A7D-2955008991B8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47B2D-D482-429B-89F8-C1CC5CA0438D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121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FC927F-27F4-4182-B586-A067F4C6297A}"/>
              </a:ext>
            </a:extLst>
          </p:cNvPr>
          <p:cNvSpPr/>
          <p:nvPr/>
        </p:nvSpPr>
        <p:spPr>
          <a:xfrm>
            <a:off x="0" y="1896343"/>
            <a:ext cx="2743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ED527F-ABEA-4171-A2FE-20229F1396BF}"/>
              </a:ext>
            </a:extLst>
          </p:cNvPr>
          <p:cNvSpPr/>
          <p:nvPr/>
        </p:nvSpPr>
        <p:spPr>
          <a:xfrm>
            <a:off x="2743200" y="1896343"/>
            <a:ext cx="64770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93F23-6268-4546-84EC-8B033DBE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مشاهده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C531D-5D52-4DFF-9E40-27443B38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97408"/>
            <a:ext cx="1219200" cy="4660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AD326-4C19-4B22-B391-3BA32F40A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49286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6A00A-0244-4708-88A4-38E111EEE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38400"/>
            <a:ext cx="3757322" cy="377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28F1C-7058-4F45-AA52-01CF88342B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7A114-A3BE-4BC2-A313-D7EC13639A82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5FBB3B4-B6DF-44EF-9095-AABE145C6959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FD739-8B74-4910-9473-6718EFF7958D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00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A72B-C423-4DF3-B33E-89FC9718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حرکت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986062-5C42-4127-A5D6-4DA163F32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230585"/>
              </p:ext>
            </p:extLst>
          </p:nvPr>
        </p:nvGraphicFramePr>
        <p:xfrm>
          <a:off x="609600" y="2743200"/>
          <a:ext cx="3000376" cy="311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975">
                  <a:extLst>
                    <a:ext uri="{9D8B030D-6E8A-4147-A177-3AD203B41FA5}">
                      <a16:colId xmlns:a16="http://schemas.microsoft.com/office/drawing/2014/main" val="4191097357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337239144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وظیفه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شماره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16665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-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0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4417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1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25415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+w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2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89934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افزایش سرعت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3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0959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کاهش سرعت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4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9939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بدون تغییر 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5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2717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371DB5-A6A7-4C78-A95D-BF2BEA0E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24100"/>
            <a:ext cx="3949700" cy="394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0B5CCD-BAE7-43DA-8F65-789EBD046C07}"/>
                  </a:ext>
                </a:extLst>
              </p:cNvPr>
              <p:cNvSpPr/>
              <p:nvPr/>
            </p:nvSpPr>
            <p:spPr>
              <a:xfrm>
                <a:off x="3955676" y="2497138"/>
                <a:ext cx="4378324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sz="3200" dirty="0">
                    <a:cs typeface="B Nazanin" panose="00000400000000000000" pitchFamily="2" charset="-78"/>
                  </a:rPr>
                  <a:t>سرعت :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𝑉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𝑠𝑖𝑚</m:t>
                        </m:r>
                      </m:sub>
                    </m:sSub>
                  </m:oMath>
                </a14:m>
                <a:endParaRPr lang="en-US" sz="32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0B5CCD-BAE7-43DA-8F65-789EBD04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6" y="2497138"/>
                <a:ext cx="4378324" cy="762000"/>
              </a:xfrm>
              <a:prstGeom prst="rect">
                <a:avLst/>
              </a:prstGeom>
              <a:blipFill>
                <a:blip r:embed="rId3"/>
                <a:stretch>
                  <a:fillRect b="-1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190D50E-6BAA-4B62-95E1-F12085EB2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70" y="3733800"/>
            <a:ext cx="4005360" cy="22973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6DB4D6-6B0A-444C-8DB4-0644DFF23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7" y="3749750"/>
            <a:ext cx="4005361" cy="2265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A88BD-C559-4C36-A850-42FF9FC53C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88D3D-386F-461D-8115-760EE173C572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2B47EED-29F3-4FBF-B757-03A056A83A71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769B3-AE89-416C-8D06-F4FE180AC497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525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907E-BCA9-47F6-B53F-E60EB711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حرکت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B55CC-C7B6-4A09-B27C-BEFDC8CE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4110400" cy="3057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21E81-8D1C-45DF-81BE-409A577A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61" y="2594043"/>
            <a:ext cx="4106039" cy="305386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2F6102-8393-4AE3-8310-6771AA43B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5549607"/>
            <a:ext cx="7162800" cy="739354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cs typeface="B Koodak" panose="00000700000000000000" pitchFamily="2" charset="-78"/>
              </a:rPr>
              <a:t>افزایش سرعت  		  				  کاهش سرعت</a:t>
            </a:r>
            <a:endParaRPr lang="en-US" sz="2400" dirty="0">
              <a:cs typeface="B Koodak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4EF83-AE85-4F58-B1BF-8E960DCBD5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4C9B11-7984-4C13-9B38-59E819DDDC72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A695C2D-EA1D-4A8C-A33E-1512E49516EC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87DB4-9E50-45DE-A5AC-5B7CC7FA0B0D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6798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33" y="0"/>
            <a:ext cx="7848600" cy="2645912"/>
          </a:xfrm>
        </p:spPr>
        <p:txBody>
          <a:bodyPr/>
          <a:lstStyle/>
          <a:p>
            <a:pPr algn="ctr" rtl="1"/>
            <a:r>
              <a:rPr lang="fa-IR" dirty="0"/>
              <a:t>خودرو </a:t>
            </a:r>
            <a:r>
              <a:rPr lang="fa-IR" dirty="0" err="1"/>
              <a:t>خودران</a:t>
            </a:r>
            <a:r>
              <a:rPr lang="fa-IR" dirty="0"/>
              <a:t> با استفاده از </a:t>
            </a:r>
            <a:r>
              <a:rPr lang="fa-IR" dirty="0" err="1"/>
              <a:t>الگوریتم</a:t>
            </a:r>
            <a:r>
              <a:rPr lang="fa-IR" dirty="0"/>
              <a:t> یادگیری تقویتی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-3352800" y="6019800"/>
            <a:ext cx="4418727" cy="713241"/>
          </a:xfrm>
        </p:spPr>
        <p:txBody>
          <a:bodyPr>
            <a:normAutofit/>
          </a:bodyPr>
          <a:lstStyle/>
          <a:p>
            <a:pPr algn="r" rtl="1"/>
            <a:r>
              <a:rPr lang="fa-IR" dirty="0"/>
              <a:t>9423052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28A2F-0AC4-4692-AD19-962E14CE44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2800" y="3581400"/>
            <a:ext cx="2286000" cy="1984942"/>
          </a:xfrm>
        </p:spPr>
        <p:txBody>
          <a:bodyPr>
            <a:normAutofit lnSpcReduction="10000"/>
          </a:bodyPr>
          <a:lstStyle/>
          <a:p>
            <a:pPr algn="ctr" rtl="1"/>
            <a:r>
              <a:rPr lang="fa-IR" sz="1800" dirty="0"/>
              <a:t>استادان راهنما:</a:t>
            </a:r>
          </a:p>
          <a:p>
            <a:pPr algn="ctr" rtl="1"/>
            <a:r>
              <a:rPr lang="fa-IR" sz="3600" dirty="0">
                <a:latin typeface="IranNastaliq" panose="02020505000000020003" pitchFamily="18" charset="0"/>
                <a:cs typeface="IranNastaliq" panose="02020505000000020003" pitchFamily="18" charset="0"/>
              </a:rPr>
              <a:t>دکتر </a:t>
            </a:r>
            <a:r>
              <a:rPr lang="fa-IR" sz="36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پوراحمدی</a:t>
            </a:r>
            <a:endParaRPr lang="fa-IR" sz="36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algn="ctr" rtl="1"/>
            <a:r>
              <a:rPr lang="fa-IR" sz="3600" dirty="0">
                <a:latin typeface="IranNastaliq" panose="02020505000000020003" pitchFamily="18" charset="0"/>
                <a:cs typeface="IranNastaliq" panose="02020505000000020003" pitchFamily="18" charset="0"/>
              </a:rPr>
              <a:t>دکتر </a:t>
            </a:r>
            <a:r>
              <a:rPr lang="fa-IR" sz="36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امین‌داور</a:t>
            </a:r>
            <a:endParaRPr lang="en-US" sz="3600" dirty="0"/>
          </a:p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90960-005D-4A60-AC90-42306395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3527" cy="96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A14B5-B2C6-4B5C-B78E-BBE9DB1485C3}"/>
              </a:ext>
            </a:extLst>
          </p:cNvPr>
          <p:cNvSpPr txBox="1"/>
          <p:nvPr/>
        </p:nvSpPr>
        <p:spPr>
          <a:xfrm>
            <a:off x="3962400" y="58351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مهر 98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50A04-D5CD-4AB3-BC77-B505EB822686}"/>
              </a:ext>
            </a:extLst>
          </p:cNvPr>
          <p:cNvSpPr/>
          <p:nvPr/>
        </p:nvSpPr>
        <p:spPr>
          <a:xfrm>
            <a:off x="3741426" y="2811959"/>
            <a:ext cx="15087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latin typeface="IranNastaliq" panose="02020505000000020003" pitchFamily="18" charset="0"/>
                <a:cs typeface="IranNastaliq" panose="02020505000000020003" pitchFamily="18" charset="0"/>
              </a:rPr>
              <a:t>محمد </a:t>
            </a:r>
            <a:r>
              <a:rPr lang="fa-IR" sz="44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رضیئی</a:t>
            </a:r>
            <a:r>
              <a:rPr lang="fa-IR" sz="4400" dirty="0">
                <a:latin typeface="IranNastaliq" panose="02020505000000020003" pitchFamily="18" charset="0"/>
                <a:cs typeface="IranNastaliq" panose="02020505000000020003" pitchFamily="18" charset="0"/>
              </a:rPr>
              <a:t> </a:t>
            </a:r>
            <a:r>
              <a:rPr lang="fa-IR" sz="44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فیجانی</a:t>
            </a:r>
            <a:endParaRPr lang="fa-IR" sz="4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4D0D09-8B8F-4BA3-8B1F-37BCDA9C882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27" y="325675"/>
            <a:ext cx="1073840" cy="11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7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85A7-B2C7-48ED-A108-EAB8BF93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47188"/>
            <a:ext cx="7914902" cy="970450"/>
          </a:xfrm>
        </p:spPr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نحوه تمام شدن اپیزود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D8E33-40A8-4287-8591-1B405DFA9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8" y="2590800"/>
            <a:ext cx="8305800" cy="35717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19614-ED1E-498A-B862-067E79698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51FF1-D7D5-40B1-A1AA-B347E3A8F38E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510249-668B-41DE-8451-1FBD813E602E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BA260-8793-4A77-AC19-3323F0DF5A9E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4898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657601"/>
            <a:ext cx="8229600" cy="2666999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Consolas" panose="020B0609020204030204" pitchFamily="49" charset="0"/>
              </a:rPr>
              <a:t>Collision_reward</a:t>
            </a:r>
            <a:r>
              <a:rPr lang="en-US" sz="2000" b="1" dirty="0">
                <a:latin typeface="Consolas" panose="020B0609020204030204" pitchFamily="49" charset="0"/>
              </a:rPr>
              <a:t> = -25 if collision[‘Occurred’] else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𝒄𝒐𝒍𝒍𝒊𝒔𝒊𝒐𝒏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A9349D-6EFA-4CC2-999C-B174AD58F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82F32-33FE-4A99-9839-05EDEAF71F80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627BAF-D5DF-44A1-BDDE-41E99420E8A2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0CDAB-B21B-485F-85AF-863B34FBE71D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314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1" y="4267200"/>
            <a:ext cx="6057898" cy="1295400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latin typeface="Consolas" panose="020B0609020204030204" pitchFamily="49" charset="0"/>
                <a:cs typeface="B Koodak" panose="00000700000000000000" pitchFamily="2" charset="-78"/>
              </a:rPr>
              <a:t>به اندازه 0.75- ضرب در تعداد تغییر لاین</a:t>
            </a:r>
            <a:endParaRPr lang="en-US" sz="2800" dirty="0">
              <a:latin typeface="Consolas" panose="020B0609020204030204" pitchFamily="49" charset="0"/>
              <a:cs typeface="B Koodak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𝑽𝒊𝒐𝒍𝒂𝒕𝒊𝒐𝒏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843CB33-77AA-4C40-A686-820864FA31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34A88-B6B5-420F-A850-C91807145EDC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B9B2C1-1EE0-41CA-9D51-465F241CE3B6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B45C5-4010-442D-B363-A9D0F1A38DA5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623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20550"/>
            <a:ext cx="8229600" cy="97045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latin typeface="Consolas" panose="020B0609020204030204" pitchFamily="49" charset="0"/>
                <a:cs typeface="B Koodak" panose="00000700000000000000" pitchFamily="2" charset="-78"/>
              </a:rPr>
              <a:t>تشویق برای رسیدن به یک سرعت مشخص</a:t>
            </a:r>
            <a:endParaRPr lang="en-US" sz="2400" dirty="0">
              <a:latin typeface="Consolas" panose="020B0609020204030204" pitchFamily="49" charset="0"/>
              <a:cs typeface="B Koodak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𝑽𝒆𝒍𝒐𝒄𝒊𝒕𝒚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53328E-B5C3-43BD-BD6E-556122E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5" y="4211150"/>
            <a:ext cx="2514606" cy="1422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70A23-7E2D-40E0-AE2E-28AA3E7EC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8" y="2206623"/>
            <a:ext cx="7296239" cy="4127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28DB1-E5F8-46D6-95C4-93C1ADAF8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3EA5C-6FD1-48DB-8405-DBB278F98726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D45E9C7-EEDF-4FA9-AE33-E73FBCB384E9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66DEF-6B99-4860-BDF4-C149660398C8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040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6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0"/>
            <a:ext cx="7962898" cy="214581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latin typeface="Consolas" panose="020B0609020204030204" pitchFamily="49" charset="0"/>
                <a:cs typeface="B Koodak" panose="00000700000000000000" pitchFamily="2" charset="-78"/>
              </a:rPr>
              <a:t>رد شدن خودرو از </a:t>
            </a:r>
            <a:r>
              <a:rPr lang="fa-IR" sz="2400" dirty="0" err="1">
                <a:latin typeface="Consolas" panose="020B0609020204030204" pitchFamily="49" charset="0"/>
                <a:cs typeface="B Koodak" panose="00000700000000000000" pitchFamily="2" charset="-78"/>
              </a:rPr>
              <a:t>نزدکی</a:t>
            </a:r>
            <a:r>
              <a:rPr lang="fa-IR" sz="2400" dirty="0">
                <a:latin typeface="Consolas" panose="020B0609020204030204" pitchFamily="49" charset="0"/>
                <a:cs typeface="B Koodak" panose="00000700000000000000" pitchFamily="2" charset="-78"/>
              </a:rPr>
              <a:t> خودرو دیگر</a:t>
            </a:r>
          </a:p>
          <a:p>
            <a:pPr algn="r" rtl="1"/>
            <a:r>
              <a:rPr lang="fa-IR" sz="2000" dirty="0">
                <a:latin typeface="Consolas" panose="020B0609020204030204" pitchFamily="49" charset="0"/>
              </a:rPr>
              <a:t>مورد استفاده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𝑵𝒆𝒂𝒓𝒃𝒚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2A8D86-0675-4948-801E-EA233827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" y="1448740"/>
            <a:ext cx="7235750" cy="4530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EFC4D-46A1-45FC-8F24-36041EEF6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52" y="3874368"/>
            <a:ext cx="3123448" cy="2980522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39A3A57-68F8-46CD-803C-74C1F41724AF}"/>
              </a:ext>
            </a:extLst>
          </p:cNvPr>
          <p:cNvSpPr txBox="1">
            <a:spLocks/>
          </p:cNvSpPr>
          <p:nvPr/>
        </p:nvSpPr>
        <p:spPr>
          <a:xfrm>
            <a:off x="495302" y="3714184"/>
            <a:ext cx="7962898" cy="21458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000" dirty="0">
                <a:latin typeface="Consolas" panose="020B0609020204030204" pitchFamily="49" charset="0"/>
              </a:rPr>
              <a:t>راه حل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D6933-5C29-49BD-AFFE-D91C598F3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74368"/>
            <a:ext cx="4022072" cy="2991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8FA63-482C-49AB-BDD8-C8DC0E28B5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E45BF-0840-4F7C-827D-3C6569833AEB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774731F-6FA9-4331-8C50-596760023634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1B3C2-A3C4-4201-A5E6-1E7CD8769F0B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6063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  <p:bldP spid="3" grpId="1" animBg="1"/>
      <p:bldP spid="3" grpId="2" animBg="1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</a:t>
            </a: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DQN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3C5D4-5AD4-4193-9779-1A09FDC7A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6" y="1981200"/>
                <a:ext cx="7524003" cy="2277397"/>
              </a:xfrm>
            </p:spPr>
            <p:txBody>
              <a:bodyPr>
                <a:normAutofit/>
              </a:bodyPr>
              <a:lstStyle/>
              <a:p>
                <a:pPr algn="r" rtl="1"/>
                <a:r>
                  <a:rPr lang="fa-IR" sz="2000" dirty="0">
                    <a:cs typeface="B Koodak" panose="00000700000000000000" pitchFamily="2" charset="-78"/>
                  </a:rPr>
                  <a:t>دو </a:t>
                </a:r>
                <a:r>
                  <a:rPr lang="fa-IR" sz="2000" dirty="0" err="1">
                    <a:cs typeface="B Koodak" panose="00000700000000000000" pitchFamily="2" charset="-78"/>
                  </a:rPr>
                  <a:t>الگوریتم</a:t>
                </a:r>
                <a:r>
                  <a:rPr lang="fa-IR" sz="2000" dirty="0">
                    <a:cs typeface="B Koodak" panose="00000700000000000000" pitchFamily="2" charset="-78"/>
                  </a:rPr>
                  <a:t> </a:t>
                </a:r>
                <a:r>
                  <a:rPr lang="en-US" sz="2000" dirty="0">
                    <a:cs typeface="B Koodak" panose="00000700000000000000" pitchFamily="2" charset="-78"/>
                  </a:rPr>
                  <a:t>DQN</a:t>
                </a:r>
                <a:r>
                  <a:rPr lang="fa-IR" sz="2000" dirty="0">
                    <a:cs typeface="B Koodak" panose="00000700000000000000" pitchFamily="2" charset="-78"/>
                  </a:rPr>
                  <a:t> و ‌</a:t>
                </a:r>
                <a:r>
                  <a:rPr lang="en-US" sz="2000" dirty="0">
                    <a:cs typeface="B Koodak" panose="00000700000000000000" pitchFamily="2" charset="-78"/>
                  </a:rPr>
                  <a:t>A2C</a:t>
                </a:r>
                <a:r>
                  <a:rPr lang="fa-IR" sz="2000" dirty="0">
                    <a:cs typeface="B Koodak" panose="00000700000000000000" pitchFamily="2" charset="-78"/>
                  </a:rPr>
                  <a:t> بهتر از سایر </a:t>
                </a:r>
                <a:r>
                  <a:rPr lang="fa-IR" sz="2000" dirty="0" err="1">
                    <a:cs typeface="B Koodak" panose="00000700000000000000" pitchFamily="2" charset="-78"/>
                  </a:rPr>
                  <a:t>الگوریتم</a:t>
                </a:r>
                <a:r>
                  <a:rPr lang="fa-IR" sz="2000" dirty="0">
                    <a:cs typeface="B Koodak" panose="00000700000000000000" pitchFamily="2" charset="-78"/>
                  </a:rPr>
                  <a:t> ها جواب دادند.</a:t>
                </a:r>
              </a:p>
              <a:p>
                <a:pPr algn="r" rtl="1"/>
                <a:r>
                  <a:rPr lang="fa-IR" sz="2000" dirty="0" err="1">
                    <a:cs typeface="B Koodak" panose="00000700000000000000" pitchFamily="2" charset="-78"/>
                  </a:rPr>
                  <a:t>الگوریتم</a:t>
                </a:r>
                <a:r>
                  <a:rPr lang="fa-IR" sz="2000" dirty="0">
                    <a:cs typeface="B Koodak" panose="00000700000000000000" pitchFamily="2" charset="-78"/>
                  </a:rPr>
                  <a:t> </a:t>
                </a:r>
                <a:r>
                  <a:rPr lang="en-US" sz="2000" dirty="0">
                    <a:cs typeface="B Koodak" panose="00000700000000000000" pitchFamily="2" charset="-78"/>
                  </a:rPr>
                  <a:t>DQN</a:t>
                </a:r>
                <a:r>
                  <a:rPr lang="fa-IR" sz="2000" dirty="0">
                    <a:cs typeface="B Koodak" panose="00000700000000000000" pitchFamily="2" charset="-78"/>
                  </a:rPr>
                  <a:t> </a:t>
                </a:r>
                <a:r>
                  <a:rPr lang="fa-IR" sz="2000" dirty="0" err="1">
                    <a:cs typeface="B Koodak" panose="00000700000000000000" pitchFamily="2" charset="-78"/>
                  </a:rPr>
                  <a:t>عمکرد</a:t>
                </a:r>
                <a:r>
                  <a:rPr lang="fa-IR" sz="2000" dirty="0">
                    <a:cs typeface="B Koodak" panose="00000700000000000000" pitchFamily="2" charset="-78"/>
                  </a:rPr>
                  <a:t> بهتری داشت.</a:t>
                </a:r>
              </a:p>
              <a:p>
                <a:pPr algn="r" rtl="1"/>
                <a:r>
                  <a:rPr lang="fa-IR" sz="2000" dirty="0">
                    <a:cs typeface="B Koodak" panose="00000700000000000000" pitchFamily="2" charset="-78"/>
                  </a:rPr>
                  <a:t>تعریف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a-IR" sz="2000" dirty="0">
                    <a:cs typeface="B Koodak" panose="00000700000000000000" pitchFamily="2" charset="-78"/>
                  </a:rPr>
                  <a:t> در </a:t>
                </a:r>
                <a:r>
                  <a:rPr lang="fa-IR" sz="2000" dirty="0" err="1">
                    <a:cs typeface="B Koodak" panose="00000700000000000000" pitchFamily="2" charset="-78"/>
                  </a:rPr>
                  <a:t>الگوریتم</a:t>
                </a:r>
                <a:r>
                  <a:rPr lang="fa-IR" sz="2000" dirty="0">
                    <a:cs typeface="B Koodak" panose="00000700000000000000" pitchFamily="2" charset="-78"/>
                  </a:rPr>
                  <a:t> </a:t>
                </a:r>
                <a:r>
                  <a:rPr lang="en-US" sz="2000" dirty="0">
                    <a:cs typeface="B Koodak" panose="00000700000000000000" pitchFamily="2" charset="-78"/>
                  </a:rPr>
                  <a:t>DQN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3C5D4-5AD4-4193-9779-1A09FDC7A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6" y="1981200"/>
                <a:ext cx="7524003" cy="22773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C0CFC6-032D-4585-B5D1-1195E145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9144000" cy="3045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DBACBD-AC5C-40F2-9848-78303367400A}"/>
                  </a:ext>
                </a:extLst>
              </p:cNvPr>
              <p:cNvSpPr txBox="1"/>
              <p:nvPr/>
            </p:nvSpPr>
            <p:spPr>
              <a:xfrm>
                <a:off x="3733800" y="3361516"/>
                <a:ext cx="1111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DBACBD-AC5C-40F2-9848-783033674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361516"/>
                <a:ext cx="111101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A1344-1D59-4814-8D28-002D373FBD65}"/>
                  </a:ext>
                </a:extLst>
              </p:cNvPr>
              <p:cNvSpPr txBox="1"/>
              <p:nvPr/>
            </p:nvSpPr>
            <p:spPr>
              <a:xfrm>
                <a:off x="3733800" y="3361516"/>
                <a:ext cx="982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A1344-1D59-4814-8D28-002D373F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361516"/>
                <a:ext cx="98277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D7D823-5F61-4490-A684-D8D003E13E42}"/>
                  </a:ext>
                </a:extLst>
              </p:cNvPr>
              <p:cNvSpPr txBox="1"/>
              <p:nvPr/>
            </p:nvSpPr>
            <p:spPr>
              <a:xfrm>
                <a:off x="3765860" y="3361516"/>
                <a:ext cx="1046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D7D823-5F61-4490-A684-D8D003E13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860" y="3361516"/>
                <a:ext cx="1046890" cy="369332"/>
              </a:xfrm>
              <a:prstGeom prst="rect">
                <a:avLst/>
              </a:prstGeom>
              <a:blipFill>
                <a:blip r:embed="rId7"/>
                <a:stretch>
                  <a:fillRect t="-8197" r="-40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C526D9D-D558-4C64-9B53-E45D62F369D0}"/>
              </a:ext>
            </a:extLst>
          </p:cNvPr>
          <p:cNvSpPr/>
          <p:nvPr/>
        </p:nvSpPr>
        <p:spPr>
          <a:xfrm>
            <a:off x="4126877" y="3361516"/>
            <a:ext cx="762000" cy="369332"/>
          </a:xfrm>
          <a:prstGeom prst="mathMultiply">
            <a:avLst>
              <a:gd name="adj1" fmla="val 34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4966E-91F3-4782-94F3-BA85167505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82354"/>
            <a:ext cx="9144000" cy="5275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F0C6A-8769-421D-B5C1-705F863B64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EB690-413E-4A1B-8DE2-0C8D453AA473}"/>
              </a:ext>
            </a:extLst>
          </p:cNvPr>
          <p:cNvPicPr/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4A7A2A6-F2F3-4D37-9279-CA0BCC0EF98C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DC2C9-19F2-4828-BB68-6BAB812CF000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175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0" grpId="1"/>
      <p:bldP spid="11" grpId="0"/>
      <p:bldP spid="12" grpId="0"/>
      <p:bldP spid="12" grpId="1"/>
      <p:bldP spid="13" grpId="0" animBg="1"/>
      <p:bldP spid="13" grpId="1" animBg="1"/>
      <p:bldP spid="13" grpId="2" animBg="1"/>
      <p:bldP spid="13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EAFF-A55A-4FEA-98DD-0B7A6957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نتایج </a:t>
            </a:r>
            <a:r>
              <a:rPr lang="fa-IR" dirty="0" err="1"/>
              <a:t>الگوریتم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4ED57-A390-4B4A-98D0-112E32B1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" y="2667000"/>
            <a:ext cx="4303060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4958F-2CE5-47FB-A3A8-A0BD1F89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67000"/>
            <a:ext cx="430306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728B7-B7A2-4502-B00D-2184F33850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3E761-703B-4BB7-818E-52BA856E7E74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C50E65-A8AB-44AF-8701-B2C9FE560E68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6A953-8F8F-453E-A4A9-585D8A34F4BD}"/>
              </a:ext>
            </a:extLst>
          </p:cNvPr>
          <p:cNvSpPr txBox="1"/>
          <p:nvPr/>
        </p:nvSpPr>
        <p:spPr>
          <a:xfrm>
            <a:off x="95920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61498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AABC-CD6F-4088-AA8F-338EB96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اجرای </a:t>
            </a:r>
            <a:r>
              <a:rPr lang="fa-IR" dirty="0" err="1"/>
              <a:t>الگوریتم</a:t>
            </a:r>
            <a:endParaRPr lang="en-US" dirty="0"/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BF7AE217-B71D-4572-9D97-1111FB611E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905000"/>
            <a:ext cx="8686800" cy="488259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CFA75-1C87-4811-8356-BB145E816CD0}"/>
              </a:ext>
            </a:extLst>
          </p:cNvPr>
          <p:cNvSpPr/>
          <p:nvPr/>
        </p:nvSpPr>
        <p:spPr>
          <a:xfrm>
            <a:off x="228600" y="1417638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https://youtu.be/JrDWDWqv1Hg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0FE5A-334B-4B01-B4BC-CECDB49530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F6278-F02D-44CC-8171-2BCD659D0E7F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2F441A-C181-4FEC-AA65-D96DFA33EF1C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02832-751C-4066-B5F6-CAB21682F933}"/>
              </a:ext>
            </a:extLst>
          </p:cNvPr>
          <p:cNvSpPr txBox="1"/>
          <p:nvPr/>
        </p:nvSpPr>
        <p:spPr>
          <a:xfrm>
            <a:off x="73924" y="2160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250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8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8A2F66-C858-4C1F-8F75-E9125C9A5A59}"/>
              </a:ext>
            </a:extLst>
          </p:cNvPr>
          <p:cNvSpPr txBox="1"/>
          <p:nvPr/>
        </p:nvSpPr>
        <p:spPr>
          <a:xfrm>
            <a:off x="1905000" y="2828835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7200" dirty="0">
                <a:cs typeface="B Koodak" panose="00000700000000000000" pitchFamily="2" charset="-78"/>
              </a:rPr>
              <a:t>و اما شبیه سازی</a:t>
            </a:r>
            <a:endParaRPr lang="en-US" sz="7200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935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3AEC8-9E65-44F5-A0AE-F3FD720CD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3" y="2895600"/>
            <a:ext cx="7524750" cy="29051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AABE44-7667-415D-9733-C83915DD9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EC300-7C11-464E-8552-D6020563567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EA5557-F3E4-4379-BD89-AED70ED7A1CA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C6990-E22D-4EA5-898F-29F3ADB5275E}"/>
              </a:ext>
            </a:extLst>
          </p:cNvPr>
          <p:cNvSpPr txBox="1"/>
          <p:nvPr/>
        </p:nvSpPr>
        <p:spPr>
          <a:xfrm>
            <a:off x="86119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40059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3382-314A-4ED6-ADAC-324E7D61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قسمت های مختلف پروژه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79575-E5FA-4592-AB18-B5856F27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057400"/>
            <a:ext cx="4953000" cy="4353411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>
                <a:cs typeface="B Koodak" panose="00000700000000000000" pitchFamily="2" charset="-78"/>
              </a:rPr>
              <a:t>بخش تئوری</a:t>
            </a:r>
          </a:p>
          <a:p>
            <a:pPr algn="r" rtl="1"/>
            <a:r>
              <a:rPr lang="fa-IR" sz="3200" dirty="0">
                <a:cs typeface="B Koodak" panose="00000700000000000000" pitchFamily="2" charset="-78"/>
              </a:rPr>
              <a:t>بخش پیاده سازی </a:t>
            </a:r>
            <a:r>
              <a:rPr lang="fa-IR" sz="3200" dirty="0" err="1">
                <a:cs typeface="B Koodak" panose="00000700000000000000" pitchFamily="2" charset="-78"/>
              </a:rPr>
              <a:t>الگوریتم</a:t>
            </a:r>
            <a:endParaRPr lang="fa-IR" sz="3200" dirty="0">
              <a:cs typeface="B Koodak" panose="00000700000000000000" pitchFamily="2" charset="-78"/>
            </a:endParaRPr>
          </a:p>
          <a:p>
            <a:pPr algn="r" rtl="1"/>
            <a:r>
              <a:rPr lang="fa-IR" sz="3200" dirty="0">
                <a:cs typeface="B Koodak" panose="00000700000000000000" pitchFamily="2" charset="-78"/>
              </a:rPr>
              <a:t>بخش پیاده سازی شبیه ساز</a:t>
            </a:r>
          </a:p>
          <a:p>
            <a:pPr marL="0" indent="0" algn="r" rtl="1">
              <a:buNone/>
            </a:pPr>
            <a:endParaRPr lang="fa-I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4CA7-0A10-48BF-900A-C0F321AA0B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04525"/>
            <a:ext cx="3532008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2FD31-D0F6-4981-95DB-9E02902EEB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3E0F1-3785-4FB0-9518-66098F3DB37A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3CDAD43-5B90-4428-8CD1-14CA78D01241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29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26528 -0.249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-1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EDD36A-8E5C-43C1-A2DA-36656B12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3192691"/>
            <a:ext cx="8791575" cy="19599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EB838-9BB5-4778-9FB4-A86107180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736E5-5CD5-4F38-ACC8-33E96BA3DED1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1ECDF8-512A-43AA-AF83-5FC35B39D6EF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03003-3201-4BE0-AE05-A142E0DE3191}"/>
              </a:ext>
            </a:extLst>
          </p:cNvPr>
          <p:cNvSpPr txBox="1"/>
          <p:nvPr/>
        </p:nvSpPr>
        <p:spPr>
          <a:xfrm>
            <a:off x="99708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850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C395C-C20E-4762-8AFF-A917F789C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2200"/>
            <a:ext cx="7315200" cy="38747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1A1D2-BBF4-40B9-BE81-D3CE31FA6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D37A8-023C-4CBE-B49C-EC99EE59690D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FEFCA8-9E25-4559-A2B9-58A6364E2885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F9FC1-CC7E-4B26-BBF3-A831C5983090}"/>
              </a:ext>
            </a:extLst>
          </p:cNvPr>
          <p:cNvSpPr txBox="1"/>
          <p:nvPr/>
        </p:nvSpPr>
        <p:spPr>
          <a:xfrm>
            <a:off x="95920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66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7188"/>
            <a:ext cx="80292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پری‌اسکن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FF6EEC-4543-4800-AE09-D60B5B63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36006"/>
            <a:ext cx="3334215" cy="1609950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A2AF4C-69F7-457C-8099-88887F20B4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87" y="3733800"/>
            <a:ext cx="564301" cy="5643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8FF2DD-586E-4CCA-990C-FD70AA8F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79076"/>
            <a:ext cx="2190476" cy="923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DACBA-1E40-46E2-83A5-001D49117E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D6B03-FD60-4C33-94D8-94821EFA892C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D64EDD2-4F2C-416B-B3B9-3B8D0431F700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C8CA5-273A-4085-9EAB-1955A87AB2FF}"/>
              </a:ext>
            </a:extLst>
          </p:cNvPr>
          <p:cNvSpPr txBox="1"/>
          <p:nvPr/>
        </p:nvSpPr>
        <p:spPr>
          <a:xfrm>
            <a:off x="84228" y="1932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070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2399-82A4-4D17-A50D-11D288293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0B84D-2D2F-4751-9AE3-C1B88F60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22287"/>
            <a:ext cx="5714353" cy="4785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D0C59-E1BD-4ECA-9A95-111EE6190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E66C9-5F53-448E-9D48-059B580C46D2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C395B35-0952-4415-A319-EC5199275649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665AA-67F7-4C45-B7F3-AF3014278116}"/>
              </a:ext>
            </a:extLst>
          </p:cNvPr>
          <p:cNvSpPr txBox="1"/>
          <p:nvPr/>
        </p:nvSpPr>
        <p:spPr>
          <a:xfrm>
            <a:off x="71807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36048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07876-AA3E-4236-A6E3-C77C58BB0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2287"/>
            <a:ext cx="3609603" cy="4535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2E3FC-A50D-4E50-8862-9FE2B4EB9D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F2624-C8F3-4072-86F1-FEEFEDBC0355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004D721-6BF1-4179-8F68-70037CD43508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807C5-9EAA-4204-A7E9-7BE0B1685DEB}"/>
              </a:ext>
            </a:extLst>
          </p:cNvPr>
          <p:cNvSpPr txBox="1"/>
          <p:nvPr/>
        </p:nvSpPr>
        <p:spPr>
          <a:xfrm>
            <a:off x="84228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56859-4CBC-44E0-BB8F-1972DB749C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09066"/>
            <a:ext cx="6248400" cy="352850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4D2B1C-7451-4E3E-BEB6-34DE1EC7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2399-82A4-4D17-A50D-11D288293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9612C-47D0-421D-A819-CCAC91BB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" y="2244058"/>
            <a:ext cx="9117563" cy="449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CD705-83FB-4BD5-A95B-A1165B8FF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F8EB1-7492-4ADE-9D90-4019E858070A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D8255B-0A01-4EBC-B68B-17B9AA6247FD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33F1D-B748-4BC5-8E06-DECD5E0531EF}"/>
              </a:ext>
            </a:extLst>
          </p:cNvPr>
          <p:cNvSpPr txBox="1"/>
          <p:nvPr/>
        </p:nvSpPr>
        <p:spPr>
          <a:xfrm>
            <a:off x="84228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2952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FC6D1-E970-4107-9846-DE048286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B6D2B05-5D0B-4004-9BB0-235CCECDE017}"/>
              </a:ext>
            </a:extLst>
          </p:cNvPr>
          <p:cNvSpPr/>
          <p:nvPr/>
        </p:nvSpPr>
        <p:spPr>
          <a:xfrm>
            <a:off x="381000" y="5638800"/>
            <a:ext cx="9144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A74C67-DF8D-4074-AF14-A23CF7D6987A}"/>
              </a:ext>
            </a:extLst>
          </p:cNvPr>
          <p:cNvSpPr/>
          <p:nvPr/>
        </p:nvSpPr>
        <p:spPr>
          <a:xfrm>
            <a:off x="8001000" y="2590800"/>
            <a:ext cx="8382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E5C83-5713-4835-A6AA-E349CC857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A098C-6431-4EAD-A0B4-4F536DD46750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F114C8-FDDA-46BA-A671-DD3E85D3F5E0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6AE1C-E3B8-4719-A890-6F04B5C278CC}"/>
              </a:ext>
            </a:extLst>
          </p:cNvPr>
          <p:cNvSpPr txBox="1"/>
          <p:nvPr/>
        </p:nvSpPr>
        <p:spPr>
          <a:xfrm>
            <a:off x="84228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83442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ADC43-6F25-4639-8EFB-6029820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8" y="2133600"/>
            <a:ext cx="2314203" cy="449534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773132-BAB0-4D39-909D-2826482D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121" y="4567722"/>
            <a:ext cx="7524750" cy="2061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10B00-CD15-4BD4-96E5-963F71E8C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7" r="24940"/>
          <a:stretch/>
        </p:blipFill>
        <p:spPr>
          <a:xfrm>
            <a:off x="5986200" y="2133601"/>
            <a:ext cx="916956" cy="4495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E7663C-00E9-4EF6-A1B2-D6E18FD142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0"/>
          <a:stretch/>
        </p:blipFill>
        <p:spPr>
          <a:xfrm>
            <a:off x="2604901" y="2133600"/>
            <a:ext cx="3381299" cy="4495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7081-7CD1-49BC-92C8-4381903E3D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569C7-AE2A-4BC8-B749-C981FE7E9C5C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B48B0B-6F65-436C-B1A5-2A03F8306A1E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E36E4-49A4-495F-A7E1-390D877ED686}"/>
              </a:ext>
            </a:extLst>
          </p:cNvPr>
          <p:cNvSpPr txBox="1"/>
          <p:nvPr/>
        </p:nvSpPr>
        <p:spPr>
          <a:xfrm>
            <a:off x="84228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6348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B127EB-9A99-4E50-B78F-5C01B95AA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0"/>
          <a:stretch/>
        </p:blipFill>
        <p:spPr>
          <a:xfrm>
            <a:off x="-76199" y="1858962"/>
            <a:ext cx="4267200" cy="538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8059E-4A94-4C39-8B3F-97DD7840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47188"/>
            <a:ext cx="8029201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</a:t>
            </a:r>
            <a:r>
              <a:rPr lang="fa-IR" dirty="0" err="1"/>
              <a:t>پیاده‌سازی</a:t>
            </a:r>
            <a:r>
              <a:rPr lang="fa-IR" dirty="0"/>
              <a:t> با </a:t>
            </a:r>
            <a:r>
              <a:rPr lang="fa-IR" dirty="0" err="1"/>
              <a:t>پایتون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798D9-0312-4AC1-8871-268C3903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"/>
          <a:stretch/>
        </p:blipFill>
        <p:spPr>
          <a:xfrm>
            <a:off x="4191000" y="1858963"/>
            <a:ext cx="4953000" cy="4999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D4F0A-223D-472C-AD2D-399F032BF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83DCA-2A6C-4388-A471-81F83611C172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A310FE-88E2-4F29-B844-AA9434331BFB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A053-BB88-4A2C-BE3E-CE30B628A0E5}"/>
              </a:ext>
            </a:extLst>
          </p:cNvPr>
          <p:cNvSpPr txBox="1"/>
          <p:nvPr/>
        </p:nvSpPr>
        <p:spPr>
          <a:xfrm>
            <a:off x="84227" y="1963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1576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86482-412C-471F-823D-354B77493183}"/>
              </a:ext>
            </a:extLst>
          </p:cNvPr>
          <p:cNvSpPr txBox="1"/>
          <p:nvPr/>
        </p:nvSpPr>
        <p:spPr>
          <a:xfrm>
            <a:off x="3048000" y="2497976"/>
            <a:ext cx="260039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1500" dirty="0">
                <a:cs typeface="B Koodak" panose="00000700000000000000" pitchFamily="2" charset="-78"/>
              </a:rPr>
              <a:t>پایان</a:t>
            </a:r>
            <a:endParaRPr lang="en-US" sz="11500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02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874460"/>
            <a:ext cx="6343672" cy="709865"/>
          </a:xfrm>
        </p:spPr>
        <p:txBody>
          <a:bodyPr>
            <a:normAutofit/>
          </a:bodyPr>
          <a:lstStyle/>
          <a:p>
            <a:r>
              <a:rPr lang="fa-IR" dirty="0"/>
              <a:t>یادگیری تقویتی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2057400"/>
            <a:ext cx="3429000" cy="4297363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Koodak" panose="00000700000000000000" pitchFamily="2" charset="-78"/>
              </a:rPr>
              <a:t>عامل (</a:t>
            </a:r>
            <a:r>
              <a:rPr lang="en-US" sz="2400" dirty="0">
                <a:cs typeface="B Koodak" panose="00000700000000000000" pitchFamily="2" charset="-78"/>
              </a:rPr>
              <a:t>agent</a:t>
            </a:r>
            <a:r>
              <a:rPr lang="fa-IR" sz="2400" dirty="0">
                <a:cs typeface="B Koodak" panose="00000700000000000000" pitchFamily="2" charset="-78"/>
              </a:rPr>
              <a:t>)</a:t>
            </a:r>
          </a:p>
          <a:p>
            <a:pPr algn="r" rtl="1"/>
            <a:r>
              <a:rPr lang="fa-IR" sz="2400" dirty="0">
                <a:cs typeface="B Koodak" panose="00000700000000000000" pitchFamily="2" charset="-78"/>
              </a:rPr>
              <a:t>محیط (</a:t>
            </a:r>
            <a:r>
              <a:rPr lang="en-US" sz="2400" dirty="0">
                <a:cs typeface="B Koodak" panose="00000700000000000000" pitchFamily="2" charset="-78"/>
              </a:rPr>
              <a:t>environment</a:t>
            </a:r>
            <a:r>
              <a:rPr lang="fa-IR" sz="2400" dirty="0">
                <a:cs typeface="B Koodak" panose="00000700000000000000" pitchFamily="2" charset="-78"/>
              </a:rPr>
              <a:t>)</a:t>
            </a:r>
          </a:p>
          <a:p>
            <a:pPr algn="r" rtl="1"/>
            <a:r>
              <a:rPr lang="fa-IR" sz="2400" dirty="0">
                <a:cs typeface="B Koodak" panose="00000700000000000000" pitchFamily="2" charset="-78"/>
              </a:rPr>
              <a:t>امتیاز </a:t>
            </a:r>
            <a:r>
              <a:rPr lang="en-US" sz="2400" dirty="0">
                <a:cs typeface="B Koodak" panose="00000700000000000000" pitchFamily="2" charset="-78"/>
              </a:rPr>
              <a:t>(reward)</a:t>
            </a:r>
          </a:p>
          <a:p>
            <a:pPr algn="r" rtl="1"/>
            <a:r>
              <a:rPr lang="fa-IR" sz="2400" dirty="0">
                <a:cs typeface="B Koodak" panose="00000700000000000000" pitchFamily="2" charset="-78"/>
              </a:rPr>
              <a:t>مشاهده (</a:t>
            </a:r>
            <a:r>
              <a:rPr lang="en-US" sz="2400" dirty="0">
                <a:cs typeface="B Koodak" panose="00000700000000000000" pitchFamily="2" charset="-78"/>
              </a:rPr>
              <a:t>observation</a:t>
            </a:r>
            <a:r>
              <a:rPr lang="fa-IR" sz="2400" dirty="0">
                <a:cs typeface="B Koodak" panose="00000700000000000000" pitchFamily="2" charset="-78"/>
              </a:rPr>
              <a:t>)</a:t>
            </a:r>
          </a:p>
          <a:p>
            <a:pPr algn="r" rtl="1"/>
            <a:r>
              <a:rPr lang="fa-IR" sz="2400" dirty="0">
                <a:cs typeface="B Koodak" panose="00000700000000000000" pitchFamily="2" charset="-78"/>
              </a:rPr>
              <a:t>حالت (</a:t>
            </a:r>
            <a:r>
              <a:rPr lang="en-US" sz="2400" dirty="0">
                <a:cs typeface="B Koodak" panose="00000700000000000000" pitchFamily="2" charset="-78"/>
              </a:rPr>
              <a:t>state</a:t>
            </a:r>
            <a:r>
              <a:rPr lang="fa-IR" sz="2400" dirty="0">
                <a:cs typeface="B Koodak" panose="00000700000000000000" pitchFamily="2" charset="-78"/>
              </a:rPr>
              <a:t>)</a:t>
            </a:r>
            <a:endParaRPr lang="en-US" sz="2400" dirty="0">
              <a:cs typeface="B Koodak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0150"/>
            <a:ext cx="4048751" cy="388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" y="2470150"/>
            <a:ext cx="4055821" cy="3884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24C83-D248-4064-95AF-96CD1ED4A1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7AE9B-C66D-4F6C-9BFD-FD01A0B1D4CC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DE3D984-7CD6-4260-A8BA-2CCE0446E03D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59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سوالی هست؟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9918406-85C7-4BF6-A254-1E4677C6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534400" cy="5153465"/>
          </a:xfrm>
        </p:spPr>
      </p:pic>
    </p:spTree>
    <p:extLst>
      <p:ext uri="{BB962C8B-B14F-4D97-AF65-F5344CB8AC3E}">
        <p14:creationId xmlns:p14="http://schemas.microsoft.com/office/powerpoint/2010/main" val="127882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65B81-7355-4B7D-A9AE-D7D2E344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0349"/>
            <a:ext cx="2362200" cy="2322851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ABC8E-FB2B-4B38-82C3-E5C5DA70E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62A8E-2C17-4AEA-80DE-AB8AADA7B1D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D024BB1-0381-4092-851F-3A8CA7ABC373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DF63C2-0B3B-4819-B837-1073E5ED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3200400"/>
            <a:ext cx="2076450" cy="328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EA89-7269-4AF6-B4E9-1CFD3B15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3837"/>
            <a:ext cx="2076450" cy="2900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25" y="838200"/>
            <a:ext cx="4553585" cy="4763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113478-517E-471D-8470-01687C6B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5" y="123612"/>
            <a:ext cx="7524003" cy="1636915"/>
          </a:xfrm>
          <a:solidFill>
            <a:schemeClr val="tx1"/>
          </a:solidFill>
        </p:spPr>
        <p:txBody>
          <a:bodyPr/>
          <a:lstStyle/>
          <a:p>
            <a:pPr algn="ctr" rtl="1"/>
            <a:br>
              <a:rPr lang="en-US" dirty="0">
                <a:solidFill>
                  <a:schemeClr val="accent1"/>
                </a:solidFill>
              </a:rPr>
            </a:br>
            <a:r>
              <a:rPr lang="fa-IR" dirty="0">
                <a:solidFill>
                  <a:schemeClr val="accent1"/>
                </a:solidFill>
              </a:rPr>
              <a:t>مفاهیم ابتدایی یادگیری تقویتی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8285E9-FE22-4506-A22F-2DFE78A5EAEA}"/>
              </a:ext>
            </a:extLst>
          </p:cNvPr>
          <p:cNvSpPr/>
          <p:nvPr/>
        </p:nvSpPr>
        <p:spPr>
          <a:xfrm>
            <a:off x="1828800" y="1676400"/>
            <a:ext cx="5562600" cy="304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Gym : FrozenLake8x8-v0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FD698-6CFA-4813-82DE-FB3C41D15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2226834"/>
            <a:ext cx="1314450" cy="2343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C25F8-AA0F-40B2-A639-32F50D4078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26834"/>
            <a:ext cx="1295400" cy="236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25576-1D41-4E31-87AA-36FE2B34AF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1" y="1893968"/>
            <a:ext cx="7219950" cy="2783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2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1B124B-4845-443A-91AE-EB29FB5C7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DBD2F3-48CE-4E9A-BCD3-DD5BD405D562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3927EC7-3081-40B2-912A-BE9DD2C83D37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/>
              <a:t>OpenAI</a:t>
            </a:r>
            <a:r>
              <a:rPr lang="en-US" dirty="0"/>
              <a:t> Gym     </a:t>
            </a:r>
            <a:r>
              <a:rPr lang="fa-IR" dirty="0"/>
              <a:t>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416083"/>
            <a:ext cx="5286000" cy="363651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Koodak" panose="00000700000000000000" pitchFamily="2" charset="-78"/>
              </a:rPr>
              <a:t>آدرس : </a:t>
            </a:r>
            <a:r>
              <a:rPr lang="en-US" sz="2400" dirty="0">
                <a:cs typeface="B Koodak" panose="00000700000000000000" pitchFamily="2" charset="-78"/>
                <a:hlinkClick r:id="rId7"/>
              </a:rPr>
              <a:t>https://gym.openai.com</a:t>
            </a:r>
            <a:endParaRPr lang="fa-IR" sz="2400" dirty="0">
              <a:cs typeface="B Koodak" panose="00000700000000000000" pitchFamily="2" charset="-78"/>
            </a:endParaRPr>
          </a:p>
          <a:p>
            <a:pPr algn="r" rtl="1"/>
            <a:r>
              <a:rPr lang="fa-IR" sz="2400" dirty="0">
                <a:cs typeface="B Koodak" panose="00000700000000000000" pitchFamily="2" charset="-78"/>
              </a:rPr>
              <a:t>وظایف :</a:t>
            </a:r>
          </a:p>
          <a:p>
            <a:pPr lvl="1" algn="r" rtl="1"/>
            <a:r>
              <a:rPr lang="fa-IR" sz="2000" dirty="0">
                <a:cs typeface="B Koodak" panose="00000700000000000000" pitchFamily="2" charset="-78"/>
              </a:rPr>
              <a:t>یکسان سازی مقالات</a:t>
            </a:r>
          </a:p>
          <a:p>
            <a:pPr lvl="1" algn="r" rtl="1"/>
            <a:r>
              <a:rPr lang="fa-IR" sz="2000" dirty="0">
                <a:cs typeface="B Koodak" panose="00000700000000000000" pitchFamily="2" charset="-78"/>
              </a:rPr>
              <a:t>شبیه سازی محیط های متنوع و پیش ساخته</a:t>
            </a:r>
          </a:p>
          <a:p>
            <a:pPr lvl="1" algn="r" rtl="1"/>
            <a:r>
              <a:rPr lang="fa-IR" sz="2000" dirty="0">
                <a:cs typeface="B Koodak" panose="00000700000000000000" pitchFamily="2" charset="-78"/>
              </a:rPr>
              <a:t>امکان اضافه کردن محیط های جدید</a:t>
            </a:r>
            <a:endParaRPr lang="en-US" sz="2000" dirty="0">
              <a:cs typeface="B Koodak" panose="00000700000000000000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60E50C-4CE8-46AE-8459-B277520BFF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2400" y="609600"/>
            <a:ext cx="856142" cy="970450"/>
          </a:xfrm>
          <a:prstGeom prst="rect">
            <a:avLst/>
          </a:prstGeom>
        </p:spPr>
      </p:pic>
      <p:pic>
        <p:nvPicPr>
          <p:cNvPr id="8" name="openai-gym-site">
            <a:hlinkClick r:id="" action="ppaction://media"/>
            <a:extLst>
              <a:ext uri="{FF2B5EF4-FFF2-40B4-BE49-F238E27FC236}">
                <a16:creationId xmlns:a16="http://schemas.microsoft.com/office/drawing/2014/main" id="{89A5F466-BD5D-4BB3-9BCC-0B7567D33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399" y="4495800"/>
            <a:ext cx="4210844" cy="203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DDC67-479B-4F70-A606-2820FE0D7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9424" y="1782937"/>
            <a:ext cx="4587638" cy="3292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ction Button: Get Information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72114C-3BD3-4F21-9412-38732D0B996D}"/>
              </a:ext>
            </a:extLst>
          </p:cNvPr>
          <p:cNvSpPr/>
          <p:nvPr/>
        </p:nvSpPr>
        <p:spPr>
          <a:xfrm>
            <a:off x="8334000" y="6095999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Get Information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50DF56-4CFF-4CD3-936A-099783E30070}"/>
              </a:ext>
            </a:extLst>
          </p:cNvPr>
          <p:cNvSpPr/>
          <p:nvPr/>
        </p:nvSpPr>
        <p:spPr>
          <a:xfrm>
            <a:off x="329181" y="6095998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B94FE4-649A-440F-8A89-730443AE5B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777" y="185308"/>
            <a:ext cx="7303418" cy="6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26146 -0.226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1131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15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806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2FD758-787C-4EA2-8528-98D3FF73D7F2}"/>
              </a:ext>
            </a:extLst>
          </p:cNvPr>
          <p:cNvSpPr/>
          <p:nvPr/>
        </p:nvSpPr>
        <p:spPr>
          <a:xfrm>
            <a:off x="2667000" y="1896343"/>
            <a:ext cx="64770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تعاریف یادگیری تقویتی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52" y="2014971"/>
            <a:ext cx="2802294" cy="4961657"/>
          </a:xfrm>
        </p:spPr>
        <p:txBody>
          <a:bodyPr>
            <a:normAutofit/>
          </a:bodyPr>
          <a:lstStyle/>
          <a:p>
            <a:r>
              <a:rPr lang="en-US" dirty="0"/>
              <a:t>Markov State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</a:t>
            </a:r>
          </a:p>
          <a:p>
            <a:pPr marL="0" indent="0">
              <a:buNone/>
            </a:pPr>
            <a:endParaRPr lang="fa-IR" dirty="0"/>
          </a:p>
          <a:p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State Transition matrix</a:t>
            </a:r>
            <a:endParaRPr lang="fa-IR" dirty="0"/>
          </a:p>
          <a:p>
            <a:endParaRPr lang="en-US" dirty="0"/>
          </a:p>
          <a:p>
            <a:r>
              <a:rPr lang="en-US" dirty="0"/>
              <a:t>Return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3069D-C8FF-470B-ACA0-DCEB1FD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1" y="2819400"/>
            <a:ext cx="3733800" cy="77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597A9-2892-48D1-AD99-928E2489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93" y="2286000"/>
            <a:ext cx="4150520" cy="48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6B9B1-1203-4668-829B-4138C328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11" y="3657600"/>
            <a:ext cx="3596952" cy="899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2ACF8-A880-4A55-89BE-D6E42591D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65" y="4495800"/>
            <a:ext cx="2951069" cy="129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0C2D1-9184-4E1C-B36D-D8771A77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880" y="5049806"/>
            <a:ext cx="2940183" cy="43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DC8868-8411-4B49-BEF5-891C1A325D7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600" y="5873562"/>
            <a:ext cx="5181600" cy="9844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779-A5F6-432B-AA4C-2C7E014EE6A4}"/>
              </a:ext>
            </a:extLst>
          </p:cNvPr>
          <p:cNvCxnSpPr>
            <a:cxnSpLocks/>
          </p:cNvCxnSpPr>
          <p:nvPr/>
        </p:nvCxnSpPr>
        <p:spPr>
          <a:xfrm>
            <a:off x="2859880" y="5785694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D87B96-CB60-48F0-981A-3FEA2FF5432A}"/>
              </a:ext>
            </a:extLst>
          </p:cNvPr>
          <p:cNvCxnSpPr>
            <a:cxnSpLocks/>
          </p:cNvCxnSpPr>
          <p:nvPr/>
        </p:nvCxnSpPr>
        <p:spPr>
          <a:xfrm>
            <a:off x="2895600" y="44958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93D436-1A40-4300-9AE7-8DDFC298D820}"/>
              </a:ext>
            </a:extLst>
          </p:cNvPr>
          <p:cNvCxnSpPr>
            <a:cxnSpLocks/>
          </p:cNvCxnSpPr>
          <p:nvPr/>
        </p:nvCxnSpPr>
        <p:spPr>
          <a:xfrm>
            <a:off x="2914046" y="36576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52EFF7-A9A8-43A9-AEA4-B6B04D4BD545}"/>
              </a:ext>
            </a:extLst>
          </p:cNvPr>
          <p:cNvCxnSpPr>
            <a:cxnSpLocks/>
          </p:cNvCxnSpPr>
          <p:nvPr/>
        </p:nvCxnSpPr>
        <p:spPr>
          <a:xfrm>
            <a:off x="2895600" y="28194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F28862-AF5C-4F73-9AF1-5EFABA76ED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43EA51-9AD4-43E2-957F-22E95F5358FF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561532-4812-40F8-82FF-C6AD6316AB30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971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5F2184-E2DF-4692-A370-8ADDEBCBE0AF}"/>
              </a:ext>
            </a:extLst>
          </p:cNvPr>
          <p:cNvSpPr/>
          <p:nvPr/>
        </p:nvSpPr>
        <p:spPr>
          <a:xfrm>
            <a:off x="3581400" y="1896343"/>
            <a:ext cx="56388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ادامه تعاریف و معادله </a:t>
            </a:r>
            <a:r>
              <a:rPr lang="fa-IR" dirty="0" err="1"/>
              <a:t>بلمن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39345"/>
            <a:ext cx="3762003" cy="3179310"/>
          </a:xfrm>
        </p:spPr>
        <p:txBody>
          <a:bodyPr/>
          <a:lstStyle/>
          <a:p>
            <a:r>
              <a:rPr lang="en-US" dirty="0"/>
              <a:t>State value function</a:t>
            </a:r>
          </a:p>
          <a:p>
            <a:endParaRPr lang="en-US" dirty="0"/>
          </a:p>
          <a:p>
            <a:r>
              <a:rPr lang="en-US" u="sng" dirty="0"/>
              <a:t>Bellman equation</a:t>
            </a:r>
            <a:r>
              <a:rPr lang="en-US" dirty="0"/>
              <a:t> for MRPs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74CC-DF20-4851-B041-FCABD447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604437"/>
            <a:ext cx="3261643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63CBB-969C-4141-B375-4A7173F3C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657600"/>
            <a:ext cx="5109606" cy="18885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7D7EC4-6174-4C36-97C9-21F944416994}"/>
              </a:ext>
            </a:extLst>
          </p:cNvPr>
          <p:cNvCxnSpPr>
            <a:cxnSpLocks/>
          </p:cNvCxnSpPr>
          <p:nvPr/>
        </p:nvCxnSpPr>
        <p:spPr>
          <a:xfrm>
            <a:off x="3838203" y="3396054"/>
            <a:ext cx="5229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3CD57-9AFC-451E-8D29-CC5DCEAA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418" y="3581400"/>
            <a:ext cx="5863567" cy="3156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A581A-EA3C-4306-9E6E-C983C8FE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553421"/>
            <a:ext cx="6066046" cy="784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DEF9B-6461-43C3-B544-4C1B35469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844" y="4221221"/>
            <a:ext cx="6927878" cy="2408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C4AB06-4E81-47EB-9B5E-20B6363A57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3" t="5137" b="1"/>
          <a:stretch/>
        </p:blipFill>
        <p:spPr>
          <a:xfrm>
            <a:off x="3597418" y="3522667"/>
            <a:ext cx="8046608" cy="28819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C35719-AC41-487B-8831-4F80B3461508}"/>
              </a:ext>
            </a:extLst>
          </p:cNvPr>
          <p:cNvSpPr txBox="1">
            <a:spLocks/>
          </p:cNvSpPr>
          <p:nvPr/>
        </p:nvSpPr>
        <p:spPr>
          <a:xfrm>
            <a:off x="184379" y="4574304"/>
            <a:ext cx="3701821" cy="15978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Monte-Carlo evaluation</a:t>
            </a:r>
          </a:p>
          <a:p>
            <a:pPr lvl="1"/>
            <a:r>
              <a:rPr lang="en-US" dirty="0"/>
              <a:t>Temporal-Difference learning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793D68D-0530-45B4-8A2B-A02BF67CE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8565" y="3993615"/>
                <a:ext cx="2659310" cy="683794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𝑃𝑣</m:t>
                          </m:r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793D68D-0530-45B4-8A2B-A02BF67C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565" y="3993615"/>
                <a:ext cx="2659310" cy="68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DB692A8-F6AA-4C6E-B0EC-F636620AF5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440CFB-895E-46B6-8FDA-97E56AFB59EB}"/>
              </a:ext>
            </a:extLst>
          </p:cNvPr>
          <p:cNvPicPr/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5BD51DA-6A9D-4D4D-B52D-90D9FC701967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87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EDAB35-9D79-4F83-AC03-55FC89A86900}"/>
              </a:ext>
            </a:extLst>
          </p:cNvPr>
          <p:cNvSpPr/>
          <p:nvPr/>
        </p:nvSpPr>
        <p:spPr>
          <a:xfrm>
            <a:off x="5334000" y="1896343"/>
            <a:ext cx="3886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18EFF-F1A2-46C4-BC65-FA36DD90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457200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 تعریف </a:t>
            </a:r>
            <a:r>
              <a:rPr lang="en-US" dirty="0"/>
              <a:t>MRP &amp;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06FA3-3FC0-4462-818F-AAC799020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189" y="2222287"/>
                <a:ext cx="4800600" cy="417851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MRP</a:t>
                </a:r>
              </a:p>
              <a:p>
                <a:pPr lvl="2"/>
                <a:r>
                  <a:rPr lang="en-US" dirty="0"/>
                  <a:t>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 : </a:t>
                </a:r>
                <a:r>
                  <a:rPr lang="fa-IR" dirty="0"/>
                  <a:t>متناهی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a-I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MDP</a:t>
                </a:r>
              </a:p>
              <a:p>
                <a:pPr lvl="2"/>
                <a:r>
                  <a:rPr lang="en-US" dirty="0"/>
                  <a:t>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S,A : </a:t>
                </a:r>
                <a:r>
                  <a:rPr lang="fa-IR" dirty="0"/>
                  <a:t>متناهی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06FA3-3FC0-4462-818F-AAC799020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189" y="2222287"/>
                <a:ext cx="4800600" cy="4178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2FCC15-95C6-4348-9515-2BAF7EDC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11415"/>
            <a:ext cx="2872989" cy="1661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C56CC-F4E9-4596-99C7-EE79E1FFF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8" y="228600"/>
            <a:ext cx="433809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9A3EF-11B7-4E5C-A93D-6BA2E78D0597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275"/>
            <a:ext cx="458073" cy="6649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C765DD-AA42-4EFF-87A8-240BD7F6C88F}"/>
              </a:ext>
            </a:extLst>
          </p:cNvPr>
          <p:cNvSpPr/>
          <p:nvPr/>
        </p:nvSpPr>
        <p:spPr>
          <a:xfrm>
            <a:off x="76200" y="152400"/>
            <a:ext cx="460985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060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6570</TotalTime>
  <Words>612</Words>
  <Application>Microsoft Office PowerPoint</Application>
  <PresentationFormat>On-screen Show (4:3)</PresentationFormat>
  <Paragraphs>181</Paragraphs>
  <Slides>40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Gothic</vt:lpstr>
      <vt:lpstr>Consolas</vt:lpstr>
      <vt:lpstr>Impact</vt:lpstr>
      <vt:lpstr>IranNastaliq</vt:lpstr>
      <vt:lpstr>Wingdings 2</vt:lpstr>
      <vt:lpstr>Yas</vt:lpstr>
      <vt:lpstr>Quotable</vt:lpstr>
      <vt:lpstr>Main Event</vt:lpstr>
      <vt:lpstr>Office Theme</vt:lpstr>
      <vt:lpstr>PowerPoint Presentation</vt:lpstr>
      <vt:lpstr>خودرو خودران با استفاده از الگوریتم یادگیری تقویتی</vt:lpstr>
      <vt:lpstr>قسمت های مختلف پروژه</vt:lpstr>
      <vt:lpstr>یادگیری تقویتی چیست؟</vt:lpstr>
      <vt:lpstr> مفاهیم ابتدایی یادگیری تقویتی </vt:lpstr>
      <vt:lpstr>OpenAI Gym      چیست؟</vt:lpstr>
      <vt:lpstr>تعاریف یادگیری تقویتی</vt:lpstr>
      <vt:lpstr>ادامه تعاریف و معادله بلمن</vt:lpstr>
      <vt:lpstr> تعریف MRP &amp; MDP</vt:lpstr>
      <vt:lpstr>معرفی تابع ارزش حرکت و ارزش حالت</vt:lpstr>
      <vt:lpstr>الگوریتم  policy iteration</vt:lpstr>
      <vt:lpstr>الگوریتم Q-Value iteration</vt:lpstr>
      <vt:lpstr>الگوریتم Q-Learning</vt:lpstr>
      <vt:lpstr>پیاده سازی الگوریتم &gt; محیط شبیه سازی</vt:lpstr>
      <vt:lpstr>پیاده سازی الگوریتم &gt; محیط شبیه سازی</vt:lpstr>
      <vt:lpstr>پیاده سازی الگوریتم &gt; تعریف فضاها</vt:lpstr>
      <vt:lpstr>پیاده سازی الگوریتم &gt; تعریف مشاهده</vt:lpstr>
      <vt:lpstr>پیاده سازی الگوریتم &gt; تعریف حرکت</vt:lpstr>
      <vt:lpstr>پیاده سازی الگوریتم &gt; تعریف حرکت</vt:lpstr>
      <vt:lpstr>پیاده سازی الگوریتم &gt; نحوه تمام شدن اپیزود</vt:lpstr>
      <vt:lpstr>پیاده سازی الگوریتم &gt; تعریف امتیاز</vt:lpstr>
      <vt:lpstr>پیاده سازی الگوریتم &gt; تعریف امتیاز</vt:lpstr>
      <vt:lpstr>پیاده سازی الگوریتم &gt; تعریف امتیاز</vt:lpstr>
      <vt:lpstr>پیاده سازی الگوریتم &gt; تعریف امتیاز</vt:lpstr>
      <vt:lpstr>پیاده سازی الگوریتم &gt; الگوریتم DQN</vt:lpstr>
      <vt:lpstr>نتایج الگوریتم</vt:lpstr>
      <vt:lpstr>اجرای الگوریتم</vt:lpstr>
      <vt:lpstr>PowerPoint Presentation</vt:lpstr>
      <vt:lpstr>برخی نکات پیاده سازی &gt; بررسی لایه ها</vt:lpstr>
      <vt:lpstr>برخی نکات پیاده سازی &gt; بررسی لایه ها</vt:lpstr>
      <vt:lpstr>برخی نکات پیاده سازی &gt; بررسی لایه ها</vt:lpstr>
      <vt:lpstr>برخی نکات پیاده سازی &gt; بررسی پری‌اسکن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پیاده‌سازی با پایتون</vt:lpstr>
      <vt:lpstr>PowerPoint Presentation</vt:lpstr>
      <vt:lpstr>سوالی هست؟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MohammadRaziei</dc:creator>
  <cp:lastModifiedBy>Mohammad</cp:lastModifiedBy>
  <cp:revision>157</cp:revision>
  <dcterms:created xsi:type="dcterms:W3CDTF">2019-09-10T04:55:32Z</dcterms:created>
  <dcterms:modified xsi:type="dcterms:W3CDTF">2019-10-12T10:14:58Z</dcterms:modified>
</cp:coreProperties>
</file>